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6" d="100"/>
          <a:sy n="106" d="100"/>
        </p:scale>
        <p:origin x="73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81D8764-431D-722A-F82C-8B64BB073395}"/>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C3D22F19-5A20-2A66-B216-9DB41AAC64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FE14B4F1-CF39-27C0-0833-2CED5DD76E28}"/>
              </a:ext>
            </a:extLst>
          </p:cNvPr>
          <p:cNvSpPr>
            <a:spLocks noGrp="1"/>
          </p:cNvSpPr>
          <p:nvPr>
            <p:ph type="dt" sz="half" idx="10"/>
          </p:nvPr>
        </p:nvSpPr>
        <p:spPr/>
        <p:txBody>
          <a:bodyPr/>
          <a:lstStyle/>
          <a:p>
            <a:fld id="{41B68683-D2B5-467A-8EA5-2B7BDCB676EC}" type="datetimeFigureOut">
              <a:rPr kumimoji="1" lang="ja-JP" altLang="en-US" smtClean="0"/>
              <a:t>2025/11/4</a:t>
            </a:fld>
            <a:endParaRPr kumimoji="1" lang="ja-JP" altLang="en-US"/>
          </a:p>
        </p:txBody>
      </p:sp>
      <p:sp>
        <p:nvSpPr>
          <p:cNvPr id="5" name="フッター プレースホルダー 4">
            <a:extLst>
              <a:ext uri="{FF2B5EF4-FFF2-40B4-BE49-F238E27FC236}">
                <a16:creationId xmlns:a16="http://schemas.microsoft.com/office/drawing/2014/main" id="{ED598983-CEE1-EB77-EF0B-167D91B6823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85C3041-C2E0-E8E6-1010-E8E39FB85768}"/>
              </a:ext>
            </a:extLst>
          </p:cNvPr>
          <p:cNvSpPr>
            <a:spLocks noGrp="1"/>
          </p:cNvSpPr>
          <p:nvPr>
            <p:ph type="sldNum" sz="quarter" idx="12"/>
          </p:nvPr>
        </p:nvSpPr>
        <p:spPr/>
        <p:txBody>
          <a:body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3928694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7C6816-6310-E677-E925-C80D063CA9E0}"/>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AF39D77-74D6-CD9C-50F7-5AF0E36B2819}"/>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6BE2A7A-95C8-AE6F-1096-C7C340314CE4}"/>
              </a:ext>
            </a:extLst>
          </p:cNvPr>
          <p:cNvSpPr>
            <a:spLocks noGrp="1"/>
          </p:cNvSpPr>
          <p:nvPr>
            <p:ph type="dt" sz="half" idx="10"/>
          </p:nvPr>
        </p:nvSpPr>
        <p:spPr/>
        <p:txBody>
          <a:bodyPr/>
          <a:lstStyle/>
          <a:p>
            <a:fld id="{41B68683-D2B5-467A-8EA5-2B7BDCB676EC}" type="datetimeFigureOut">
              <a:rPr kumimoji="1" lang="ja-JP" altLang="en-US" smtClean="0"/>
              <a:t>2025/11/4</a:t>
            </a:fld>
            <a:endParaRPr kumimoji="1" lang="ja-JP" altLang="en-US"/>
          </a:p>
        </p:txBody>
      </p:sp>
      <p:sp>
        <p:nvSpPr>
          <p:cNvPr id="5" name="フッター プレースホルダー 4">
            <a:extLst>
              <a:ext uri="{FF2B5EF4-FFF2-40B4-BE49-F238E27FC236}">
                <a16:creationId xmlns:a16="http://schemas.microsoft.com/office/drawing/2014/main" id="{93A68C85-1710-AC43-7DF2-CD9BD9F3460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BC353F8-3AB2-B90E-A1E8-430F7F303720}"/>
              </a:ext>
            </a:extLst>
          </p:cNvPr>
          <p:cNvSpPr>
            <a:spLocks noGrp="1"/>
          </p:cNvSpPr>
          <p:nvPr>
            <p:ph type="sldNum" sz="quarter" idx="12"/>
          </p:nvPr>
        </p:nvSpPr>
        <p:spPr/>
        <p:txBody>
          <a:body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2089182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4E5A68A1-944A-F2EC-A194-CE0CA33B7FBB}"/>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29F1E2A-2F01-99D4-80AA-BCE840B463B1}"/>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3488535-262E-7008-51F4-A2F3DD0B8BA4}"/>
              </a:ext>
            </a:extLst>
          </p:cNvPr>
          <p:cNvSpPr>
            <a:spLocks noGrp="1"/>
          </p:cNvSpPr>
          <p:nvPr>
            <p:ph type="dt" sz="half" idx="10"/>
          </p:nvPr>
        </p:nvSpPr>
        <p:spPr/>
        <p:txBody>
          <a:bodyPr/>
          <a:lstStyle/>
          <a:p>
            <a:fld id="{41B68683-D2B5-467A-8EA5-2B7BDCB676EC}" type="datetimeFigureOut">
              <a:rPr kumimoji="1" lang="ja-JP" altLang="en-US" smtClean="0"/>
              <a:t>2025/11/4</a:t>
            </a:fld>
            <a:endParaRPr kumimoji="1" lang="ja-JP" altLang="en-US"/>
          </a:p>
        </p:txBody>
      </p:sp>
      <p:sp>
        <p:nvSpPr>
          <p:cNvPr id="5" name="フッター プレースホルダー 4">
            <a:extLst>
              <a:ext uri="{FF2B5EF4-FFF2-40B4-BE49-F238E27FC236}">
                <a16:creationId xmlns:a16="http://schemas.microsoft.com/office/drawing/2014/main" id="{BFC166A0-9E3D-D456-A601-9AB31BB4BC8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FDA64C4-B409-EE7D-9F36-6121477517A1}"/>
              </a:ext>
            </a:extLst>
          </p:cNvPr>
          <p:cNvSpPr>
            <a:spLocks noGrp="1"/>
          </p:cNvSpPr>
          <p:nvPr>
            <p:ph type="sldNum" sz="quarter" idx="12"/>
          </p:nvPr>
        </p:nvSpPr>
        <p:spPr/>
        <p:txBody>
          <a:body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2295092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07DB20-2285-47F9-1BDB-5AC321BFF6A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8BD9967-025F-FB03-EEBB-7FF99F715184}"/>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157E678-89DC-A729-F871-0E50D8262E66}"/>
              </a:ext>
            </a:extLst>
          </p:cNvPr>
          <p:cNvSpPr>
            <a:spLocks noGrp="1"/>
          </p:cNvSpPr>
          <p:nvPr>
            <p:ph type="dt" sz="half" idx="10"/>
          </p:nvPr>
        </p:nvSpPr>
        <p:spPr/>
        <p:txBody>
          <a:bodyPr/>
          <a:lstStyle/>
          <a:p>
            <a:fld id="{41B68683-D2B5-467A-8EA5-2B7BDCB676EC}" type="datetimeFigureOut">
              <a:rPr kumimoji="1" lang="ja-JP" altLang="en-US" smtClean="0"/>
              <a:t>2025/11/4</a:t>
            </a:fld>
            <a:endParaRPr kumimoji="1" lang="ja-JP" altLang="en-US"/>
          </a:p>
        </p:txBody>
      </p:sp>
      <p:sp>
        <p:nvSpPr>
          <p:cNvPr id="5" name="フッター プレースホルダー 4">
            <a:extLst>
              <a:ext uri="{FF2B5EF4-FFF2-40B4-BE49-F238E27FC236}">
                <a16:creationId xmlns:a16="http://schemas.microsoft.com/office/drawing/2014/main" id="{DCE3D0D4-9DB9-5CB4-54FA-18B1F2705CB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75C1B42-30B6-7FBD-382E-38ED9F5251FF}"/>
              </a:ext>
            </a:extLst>
          </p:cNvPr>
          <p:cNvSpPr>
            <a:spLocks noGrp="1"/>
          </p:cNvSpPr>
          <p:nvPr>
            <p:ph type="sldNum" sz="quarter" idx="12"/>
          </p:nvPr>
        </p:nvSpPr>
        <p:spPr/>
        <p:txBody>
          <a:body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316169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09390DC-ABA6-381E-993B-59680675CF7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0E6D271-0E27-8ACD-3782-672DD2F5879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6FC144F2-E7E5-906F-87F7-D45EECF35390}"/>
              </a:ext>
            </a:extLst>
          </p:cNvPr>
          <p:cNvSpPr>
            <a:spLocks noGrp="1"/>
          </p:cNvSpPr>
          <p:nvPr>
            <p:ph type="dt" sz="half" idx="10"/>
          </p:nvPr>
        </p:nvSpPr>
        <p:spPr/>
        <p:txBody>
          <a:bodyPr/>
          <a:lstStyle/>
          <a:p>
            <a:fld id="{41B68683-D2B5-467A-8EA5-2B7BDCB676EC}" type="datetimeFigureOut">
              <a:rPr kumimoji="1" lang="ja-JP" altLang="en-US" smtClean="0"/>
              <a:t>2025/11/4</a:t>
            </a:fld>
            <a:endParaRPr kumimoji="1" lang="ja-JP" altLang="en-US"/>
          </a:p>
        </p:txBody>
      </p:sp>
      <p:sp>
        <p:nvSpPr>
          <p:cNvPr id="5" name="フッター プレースホルダー 4">
            <a:extLst>
              <a:ext uri="{FF2B5EF4-FFF2-40B4-BE49-F238E27FC236}">
                <a16:creationId xmlns:a16="http://schemas.microsoft.com/office/drawing/2014/main" id="{455D7219-C4F6-59A6-06DD-FC2BE2E4423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C6C8C23-2B5E-C697-3F2E-624E476CDA37}"/>
              </a:ext>
            </a:extLst>
          </p:cNvPr>
          <p:cNvSpPr>
            <a:spLocks noGrp="1"/>
          </p:cNvSpPr>
          <p:nvPr>
            <p:ph type="sldNum" sz="quarter" idx="12"/>
          </p:nvPr>
        </p:nvSpPr>
        <p:spPr/>
        <p:txBody>
          <a:body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3392502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6F7B289-AF6A-7D71-1FA1-0336962295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FB539D7-AC67-4906-09C3-03CDE53A6512}"/>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654B55C-6845-51F2-42D4-1120FF6C439C}"/>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6DEF42D-2B1C-2BA2-1D36-E2F709AE7F62}"/>
              </a:ext>
            </a:extLst>
          </p:cNvPr>
          <p:cNvSpPr>
            <a:spLocks noGrp="1"/>
          </p:cNvSpPr>
          <p:nvPr>
            <p:ph type="dt" sz="half" idx="10"/>
          </p:nvPr>
        </p:nvSpPr>
        <p:spPr/>
        <p:txBody>
          <a:bodyPr/>
          <a:lstStyle/>
          <a:p>
            <a:fld id="{41B68683-D2B5-467A-8EA5-2B7BDCB676EC}" type="datetimeFigureOut">
              <a:rPr kumimoji="1" lang="ja-JP" altLang="en-US" smtClean="0"/>
              <a:t>2025/11/4</a:t>
            </a:fld>
            <a:endParaRPr kumimoji="1" lang="ja-JP" altLang="en-US"/>
          </a:p>
        </p:txBody>
      </p:sp>
      <p:sp>
        <p:nvSpPr>
          <p:cNvPr id="6" name="フッター プレースホルダー 5">
            <a:extLst>
              <a:ext uri="{FF2B5EF4-FFF2-40B4-BE49-F238E27FC236}">
                <a16:creationId xmlns:a16="http://schemas.microsoft.com/office/drawing/2014/main" id="{9CA0CD13-FBAE-8F75-0AA4-A7BCABA6AD4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527F808-1502-C66D-7B5E-9FED538BECE9}"/>
              </a:ext>
            </a:extLst>
          </p:cNvPr>
          <p:cNvSpPr>
            <a:spLocks noGrp="1"/>
          </p:cNvSpPr>
          <p:nvPr>
            <p:ph type="sldNum" sz="quarter" idx="12"/>
          </p:nvPr>
        </p:nvSpPr>
        <p:spPr/>
        <p:txBody>
          <a:body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484231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256C97A-B1EC-D3B2-3F11-3BECB1098D00}"/>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A74B3A8-2DB4-1C95-A072-47F61EDCEC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8AA8392-97E7-C547-B0D6-BF1D2CDFA3F0}"/>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3C5365CF-4148-24BD-09A8-0F46128958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F21A8243-EA2E-7D70-7977-D68C778DFD46}"/>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F97736CD-4A27-AB9C-03DE-ABBBBB97AB2C}"/>
              </a:ext>
            </a:extLst>
          </p:cNvPr>
          <p:cNvSpPr>
            <a:spLocks noGrp="1"/>
          </p:cNvSpPr>
          <p:nvPr>
            <p:ph type="dt" sz="half" idx="10"/>
          </p:nvPr>
        </p:nvSpPr>
        <p:spPr/>
        <p:txBody>
          <a:bodyPr/>
          <a:lstStyle/>
          <a:p>
            <a:fld id="{41B68683-D2B5-467A-8EA5-2B7BDCB676EC}" type="datetimeFigureOut">
              <a:rPr kumimoji="1" lang="ja-JP" altLang="en-US" smtClean="0"/>
              <a:t>2025/11/4</a:t>
            </a:fld>
            <a:endParaRPr kumimoji="1" lang="ja-JP" altLang="en-US"/>
          </a:p>
        </p:txBody>
      </p:sp>
      <p:sp>
        <p:nvSpPr>
          <p:cNvPr id="8" name="フッター プレースホルダー 7">
            <a:extLst>
              <a:ext uri="{FF2B5EF4-FFF2-40B4-BE49-F238E27FC236}">
                <a16:creationId xmlns:a16="http://schemas.microsoft.com/office/drawing/2014/main" id="{BC25F78D-5771-6BD1-0F69-235AB872FD51}"/>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C62DCC7F-D4E0-200F-6427-0DF5A0D8C416}"/>
              </a:ext>
            </a:extLst>
          </p:cNvPr>
          <p:cNvSpPr>
            <a:spLocks noGrp="1"/>
          </p:cNvSpPr>
          <p:nvPr>
            <p:ph type="sldNum" sz="quarter" idx="12"/>
          </p:nvPr>
        </p:nvSpPr>
        <p:spPr/>
        <p:txBody>
          <a:body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3797264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95D4B8D-6835-3C79-A6C9-4FD84FA2E3F3}"/>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596CDE94-FA3E-696F-1382-C03B395394DB}"/>
              </a:ext>
            </a:extLst>
          </p:cNvPr>
          <p:cNvSpPr>
            <a:spLocks noGrp="1"/>
          </p:cNvSpPr>
          <p:nvPr>
            <p:ph type="dt" sz="half" idx="10"/>
          </p:nvPr>
        </p:nvSpPr>
        <p:spPr/>
        <p:txBody>
          <a:bodyPr/>
          <a:lstStyle/>
          <a:p>
            <a:fld id="{41B68683-D2B5-467A-8EA5-2B7BDCB676EC}" type="datetimeFigureOut">
              <a:rPr kumimoji="1" lang="ja-JP" altLang="en-US" smtClean="0"/>
              <a:t>2025/11/4</a:t>
            </a:fld>
            <a:endParaRPr kumimoji="1" lang="ja-JP" altLang="en-US"/>
          </a:p>
        </p:txBody>
      </p:sp>
      <p:sp>
        <p:nvSpPr>
          <p:cNvPr id="4" name="フッター プレースホルダー 3">
            <a:extLst>
              <a:ext uri="{FF2B5EF4-FFF2-40B4-BE49-F238E27FC236}">
                <a16:creationId xmlns:a16="http://schemas.microsoft.com/office/drawing/2014/main" id="{B7ACEE4E-CC9D-843D-02E4-498AA8520BAE}"/>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0F56FC38-3EF1-451F-EA27-42979AB55271}"/>
              </a:ext>
            </a:extLst>
          </p:cNvPr>
          <p:cNvSpPr>
            <a:spLocks noGrp="1"/>
          </p:cNvSpPr>
          <p:nvPr>
            <p:ph type="sldNum" sz="quarter" idx="12"/>
          </p:nvPr>
        </p:nvSpPr>
        <p:spPr/>
        <p:txBody>
          <a:body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3529413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4C9329E-E767-834D-433C-68E08CD18351}"/>
              </a:ext>
            </a:extLst>
          </p:cNvPr>
          <p:cNvSpPr>
            <a:spLocks noGrp="1"/>
          </p:cNvSpPr>
          <p:nvPr>
            <p:ph type="dt" sz="half" idx="10"/>
          </p:nvPr>
        </p:nvSpPr>
        <p:spPr/>
        <p:txBody>
          <a:bodyPr/>
          <a:lstStyle/>
          <a:p>
            <a:fld id="{41B68683-D2B5-467A-8EA5-2B7BDCB676EC}" type="datetimeFigureOut">
              <a:rPr kumimoji="1" lang="ja-JP" altLang="en-US" smtClean="0"/>
              <a:t>2025/11/4</a:t>
            </a:fld>
            <a:endParaRPr kumimoji="1" lang="ja-JP" altLang="en-US"/>
          </a:p>
        </p:txBody>
      </p:sp>
      <p:sp>
        <p:nvSpPr>
          <p:cNvPr id="3" name="フッター プレースホルダー 2">
            <a:extLst>
              <a:ext uri="{FF2B5EF4-FFF2-40B4-BE49-F238E27FC236}">
                <a16:creationId xmlns:a16="http://schemas.microsoft.com/office/drawing/2014/main" id="{46BD573E-2B72-5BA4-1169-F580E35A1015}"/>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E7426C2-9BEC-0C4F-3C27-9E27892F760F}"/>
              </a:ext>
            </a:extLst>
          </p:cNvPr>
          <p:cNvSpPr>
            <a:spLocks noGrp="1"/>
          </p:cNvSpPr>
          <p:nvPr>
            <p:ph type="sldNum" sz="quarter" idx="12"/>
          </p:nvPr>
        </p:nvSpPr>
        <p:spPr/>
        <p:txBody>
          <a:body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1125192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E97B29-2179-8341-59E2-C69581B9A547}"/>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81608A5-4FC2-447D-D55D-0EE877A9F0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9DF7EA84-F107-AC0C-2693-C4E9331DF2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DA7B3B3-E338-AC01-BECC-6761F3E6F3CD}"/>
              </a:ext>
            </a:extLst>
          </p:cNvPr>
          <p:cNvSpPr>
            <a:spLocks noGrp="1"/>
          </p:cNvSpPr>
          <p:nvPr>
            <p:ph type="dt" sz="half" idx="10"/>
          </p:nvPr>
        </p:nvSpPr>
        <p:spPr/>
        <p:txBody>
          <a:bodyPr/>
          <a:lstStyle/>
          <a:p>
            <a:fld id="{41B68683-D2B5-467A-8EA5-2B7BDCB676EC}" type="datetimeFigureOut">
              <a:rPr kumimoji="1" lang="ja-JP" altLang="en-US" smtClean="0"/>
              <a:t>2025/11/4</a:t>
            </a:fld>
            <a:endParaRPr kumimoji="1" lang="ja-JP" altLang="en-US"/>
          </a:p>
        </p:txBody>
      </p:sp>
      <p:sp>
        <p:nvSpPr>
          <p:cNvPr id="6" name="フッター プレースホルダー 5">
            <a:extLst>
              <a:ext uri="{FF2B5EF4-FFF2-40B4-BE49-F238E27FC236}">
                <a16:creationId xmlns:a16="http://schemas.microsoft.com/office/drawing/2014/main" id="{F6D7DF45-C2B8-8E8A-3494-1C596C24569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7253646-997E-AC0D-691D-C7F1EF32881E}"/>
              </a:ext>
            </a:extLst>
          </p:cNvPr>
          <p:cNvSpPr>
            <a:spLocks noGrp="1"/>
          </p:cNvSpPr>
          <p:nvPr>
            <p:ph type="sldNum" sz="quarter" idx="12"/>
          </p:nvPr>
        </p:nvSpPr>
        <p:spPr/>
        <p:txBody>
          <a:body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33911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477B83-4699-23FE-2A15-9E7C03B4A64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61E5EBBF-983F-C6D7-F840-6B528FFC1A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30994730-567F-41E3-6B35-5DEB802399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04F1EBC-CE0B-B08A-718B-CEBB478A8CF7}"/>
              </a:ext>
            </a:extLst>
          </p:cNvPr>
          <p:cNvSpPr>
            <a:spLocks noGrp="1"/>
          </p:cNvSpPr>
          <p:nvPr>
            <p:ph type="dt" sz="half" idx="10"/>
          </p:nvPr>
        </p:nvSpPr>
        <p:spPr/>
        <p:txBody>
          <a:bodyPr/>
          <a:lstStyle/>
          <a:p>
            <a:fld id="{41B68683-D2B5-467A-8EA5-2B7BDCB676EC}" type="datetimeFigureOut">
              <a:rPr kumimoji="1" lang="ja-JP" altLang="en-US" smtClean="0"/>
              <a:t>2025/11/4</a:t>
            </a:fld>
            <a:endParaRPr kumimoji="1" lang="ja-JP" altLang="en-US"/>
          </a:p>
        </p:txBody>
      </p:sp>
      <p:sp>
        <p:nvSpPr>
          <p:cNvPr id="6" name="フッター プレースホルダー 5">
            <a:extLst>
              <a:ext uri="{FF2B5EF4-FFF2-40B4-BE49-F238E27FC236}">
                <a16:creationId xmlns:a16="http://schemas.microsoft.com/office/drawing/2014/main" id="{101EC526-218F-0B17-3976-921B7485E36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0B761FE-8953-7F20-16DB-3E33E6F76DB7}"/>
              </a:ext>
            </a:extLst>
          </p:cNvPr>
          <p:cNvSpPr>
            <a:spLocks noGrp="1"/>
          </p:cNvSpPr>
          <p:nvPr>
            <p:ph type="sldNum" sz="quarter" idx="12"/>
          </p:nvPr>
        </p:nvSpPr>
        <p:spPr/>
        <p:txBody>
          <a:body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4175610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BF05050-5B60-0CB6-405C-19F3FCDF53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2D3E4D9-C084-E5CE-8E98-6947C39638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6D46EAF-BDDD-C7FB-CCAB-F3DAE0B663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1B68683-D2B5-467A-8EA5-2B7BDCB676EC}" type="datetimeFigureOut">
              <a:rPr kumimoji="1" lang="ja-JP" altLang="en-US" smtClean="0"/>
              <a:t>2025/11/4</a:t>
            </a:fld>
            <a:endParaRPr kumimoji="1" lang="ja-JP" altLang="en-US"/>
          </a:p>
        </p:txBody>
      </p:sp>
      <p:sp>
        <p:nvSpPr>
          <p:cNvPr id="5" name="フッター プレースホルダー 4">
            <a:extLst>
              <a:ext uri="{FF2B5EF4-FFF2-40B4-BE49-F238E27FC236}">
                <a16:creationId xmlns:a16="http://schemas.microsoft.com/office/drawing/2014/main" id="{4E00385E-13E7-6047-9970-F37AB020D8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3BDDFF8C-4F53-6E82-817E-862DD2AD84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D427B-7057-4F87-9BD5-104533B794B6}" type="slidenum">
              <a:rPr kumimoji="1" lang="ja-JP" altLang="en-US" smtClean="0"/>
              <a:t>‹#›</a:t>
            </a:fld>
            <a:endParaRPr kumimoji="1" lang="ja-JP" altLang="en-US"/>
          </a:p>
        </p:txBody>
      </p:sp>
    </p:spTree>
    <p:extLst>
      <p:ext uri="{BB962C8B-B14F-4D97-AF65-F5344CB8AC3E}">
        <p14:creationId xmlns:p14="http://schemas.microsoft.com/office/powerpoint/2010/main" val="3132855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adaptil.com/jp/Dog/node_39185" TargetMode="Externa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adaptil.com/jp/Dog/node_38861"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adaptil.com/jp/Dog/node_38862"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adaptil.com/jp/Dog/node_55622" TargetMode="Externa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6248835C-978F-46D8-7BC3-BA6098C77B56}"/>
              </a:ext>
            </a:extLst>
          </p:cNvPr>
          <p:cNvSpPr txBox="1"/>
          <p:nvPr/>
        </p:nvSpPr>
        <p:spPr>
          <a:xfrm>
            <a:off x="4253132" y="1176133"/>
            <a:ext cx="4075790" cy="5078313"/>
          </a:xfrm>
          <a:prstGeom prst="rect">
            <a:avLst/>
          </a:prstGeom>
          <a:noFill/>
        </p:spPr>
        <p:txBody>
          <a:bodyPr wrap="square">
            <a:spAutoFit/>
          </a:bodyPr>
          <a:lstStyle/>
          <a:p>
            <a:r>
              <a:rPr lang="ja-JP" altLang="en-US" dirty="0">
                <a:latin typeface="Meiryo UI" panose="020B0604030504040204" pitchFamily="50" charset="-128"/>
                <a:ea typeface="Meiryo UI" panose="020B0604030504040204" pitchFamily="50" charset="-128"/>
              </a:rPr>
              <a:t>🚙🐾 「うちの子、車が苦手かも</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」と思ったりしたことありませんか？</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息が荒くなったり、震えたり、鳴いたり</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。そんな愛犬の様子に「どうしたらいいんだろう」と悩んでいませんか？</a:t>
            </a: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実は、ちょっとした工夫でワンちゃんの移動時間を快適に過ごせるようサポートすることができます。。</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また、安心感を促す空間づくりを手助けするアイテムもありますよ。</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気になる方は、一度当院スタッフへお問い合わせください。</a:t>
            </a: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愛犬とのお出かけをもっと楽しくするために。</a:t>
            </a:r>
            <a:endParaRPr lang="en-US" altLang="ja-JP" dirty="0">
              <a:latin typeface="Meiryo UI" panose="020B0604030504040204" pitchFamily="50" charset="-128"/>
              <a:ea typeface="Meiryo UI" panose="020B0604030504040204" pitchFamily="50" charset="-128"/>
            </a:endParaRPr>
          </a:p>
          <a:p>
            <a:r>
              <a:rPr lang="en-US" altLang="ja-JP" dirty="0">
                <a:latin typeface="Meiryo UI" panose="020B0604030504040204" pitchFamily="50" charset="-128"/>
                <a:ea typeface="Meiryo UI" panose="020B0604030504040204" pitchFamily="50" charset="-128"/>
                <a:hlinkClick r:id="rId2"/>
              </a:rPr>
              <a:t>https://www.adaptil.com/jp/Dog/node_39185</a:t>
            </a:r>
            <a:endParaRPr lang="en-US" altLang="ja-JP" dirty="0">
              <a:latin typeface="Meiryo UI" panose="020B0604030504040204" pitchFamily="50" charset="-128"/>
              <a:ea typeface="Meiryo UI" panose="020B0604030504040204" pitchFamily="50" charset="-128"/>
            </a:endParaRPr>
          </a:p>
        </p:txBody>
      </p:sp>
      <p:pic>
        <p:nvPicPr>
          <p:cNvPr id="3" name="図 2">
            <a:extLst>
              <a:ext uri="{FF2B5EF4-FFF2-40B4-BE49-F238E27FC236}">
                <a16:creationId xmlns:a16="http://schemas.microsoft.com/office/drawing/2014/main" id="{302F375A-4FDB-FF41-6826-ADA71E807F26}"/>
              </a:ext>
            </a:extLst>
          </p:cNvPr>
          <p:cNvPicPr>
            <a:picLocks noChangeAspect="1"/>
          </p:cNvPicPr>
          <p:nvPr/>
        </p:nvPicPr>
        <p:blipFill>
          <a:blip r:embed="rId3"/>
          <a:stretch>
            <a:fillRect/>
          </a:stretch>
        </p:blipFill>
        <p:spPr>
          <a:xfrm>
            <a:off x="391031" y="1731278"/>
            <a:ext cx="3379427" cy="3395444"/>
          </a:xfrm>
          <a:prstGeom prst="rect">
            <a:avLst/>
          </a:prstGeom>
        </p:spPr>
      </p:pic>
      <p:sp>
        <p:nvSpPr>
          <p:cNvPr id="6" name="テキスト ボックス 5">
            <a:extLst>
              <a:ext uri="{FF2B5EF4-FFF2-40B4-BE49-F238E27FC236}">
                <a16:creationId xmlns:a16="http://schemas.microsoft.com/office/drawing/2014/main" id="{E5F625A8-D735-325A-BCEA-5C7FD4A026EB}"/>
              </a:ext>
            </a:extLst>
          </p:cNvPr>
          <p:cNvSpPr txBox="1"/>
          <p:nvPr/>
        </p:nvSpPr>
        <p:spPr>
          <a:xfrm>
            <a:off x="4879596" y="446614"/>
            <a:ext cx="2432808" cy="369332"/>
          </a:xfrm>
          <a:prstGeom prst="rect">
            <a:avLst/>
          </a:prstGeom>
          <a:noFill/>
        </p:spPr>
        <p:txBody>
          <a:bodyPr wrap="square" rtlCol="0">
            <a:spAutoFit/>
          </a:bodyPr>
          <a:lstStyle/>
          <a:p>
            <a:pPr algn="ctr"/>
            <a:r>
              <a:rPr kumimoji="1" lang="ja-JP" altLang="en-US" dirty="0">
                <a:latin typeface="Meiryo UI" panose="020B0604030504040204" pitchFamily="50" charset="-128"/>
                <a:ea typeface="Meiryo UI" panose="020B0604030504040204" pitchFamily="50" charset="-128"/>
              </a:rPr>
              <a:t>例文</a:t>
            </a:r>
          </a:p>
        </p:txBody>
      </p:sp>
      <p:sp>
        <p:nvSpPr>
          <p:cNvPr id="7" name="テキスト ボックス 6">
            <a:extLst>
              <a:ext uri="{FF2B5EF4-FFF2-40B4-BE49-F238E27FC236}">
                <a16:creationId xmlns:a16="http://schemas.microsoft.com/office/drawing/2014/main" id="{B9641487-8734-412C-3FB8-A5F5787F73FB}"/>
              </a:ext>
            </a:extLst>
          </p:cNvPr>
          <p:cNvSpPr txBox="1"/>
          <p:nvPr/>
        </p:nvSpPr>
        <p:spPr>
          <a:xfrm>
            <a:off x="329775" y="475032"/>
            <a:ext cx="4966283" cy="523220"/>
          </a:xfrm>
          <a:prstGeom prst="rect">
            <a:avLst/>
          </a:prstGeom>
          <a:noFill/>
        </p:spPr>
        <p:txBody>
          <a:bodyPr wrap="square" rtlCol="0">
            <a:spAutoFit/>
          </a:bodyPr>
          <a:lstStyle/>
          <a:p>
            <a:r>
              <a:rPr kumimoji="1" lang="ja-JP" altLang="en-US" sz="2800" dirty="0">
                <a:latin typeface="Meiryo UI" panose="020B0604030504040204" pitchFamily="50" charset="-128"/>
                <a:ea typeface="Meiryo UI" panose="020B0604030504040204" pitchFamily="50" charset="-128"/>
              </a:rPr>
              <a:t>車が苦手かも・・・</a:t>
            </a:r>
          </a:p>
        </p:txBody>
      </p:sp>
      <p:sp>
        <p:nvSpPr>
          <p:cNvPr id="8" name="テキスト ボックス 7">
            <a:extLst>
              <a:ext uri="{FF2B5EF4-FFF2-40B4-BE49-F238E27FC236}">
                <a16:creationId xmlns:a16="http://schemas.microsoft.com/office/drawing/2014/main" id="{B1DE266F-CAA6-C3D1-DE6C-8E503BC21670}"/>
              </a:ext>
            </a:extLst>
          </p:cNvPr>
          <p:cNvSpPr txBox="1"/>
          <p:nvPr/>
        </p:nvSpPr>
        <p:spPr>
          <a:xfrm>
            <a:off x="803806" y="1316963"/>
            <a:ext cx="2432808" cy="369332"/>
          </a:xfrm>
          <a:prstGeom prst="rect">
            <a:avLst/>
          </a:prstGeom>
          <a:noFill/>
        </p:spPr>
        <p:txBody>
          <a:bodyPr wrap="square" rtlCol="0">
            <a:spAutoFit/>
          </a:bodyPr>
          <a:lstStyle/>
          <a:p>
            <a:pPr algn="ctr"/>
            <a:r>
              <a:rPr kumimoji="1" lang="ja-JP" altLang="en-US" dirty="0">
                <a:latin typeface="Meiryo UI" panose="020B0604030504040204" pitchFamily="50" charset="-128"/>
                <a:ea typeface="Meiryo UI" panose="020B0604030504040204" pitchFamily="50" charset="-128"/>
              </a:rPr>
              <a:t>画像</a:t>
            </a:r>
          </a:p>
        </p:txBody>
      </p:sp>
      <p:sp>
        <p:nvSpPr>
          <p:cNvPr id="2" name="テキスト ボックス 1">
            <a:extLst>
              <a:ext uri="{FF2B5EF4-FFF2-40B4-BE49-F238E27FC236}">
                <a16:creationId xmlns:a16="http://schemas.microsoft.com/office/drawing/2014/main" id="{F6DBC9D9-9E8A-822D-ECD8-70DF264D01F8}"/>
              </a:ext>
            </a:extLst>
          </p:cNvPr>
          <p:cNvSpPr txBox="1"/>
          <p:nvPr/>
        </p:nvSpPr>
        <p:spPr>
          <a:xfrm>
            <a:off x="8949831" y="646778"/>
            <a:ext cx="2432808" cy="369332"/>
          </a:xfrm>
          <a:prstGeom prst="rect">
            <a:avLst/>
          </a:prstGeom>
          <a:noFill/>
        </p:spPr>
        <p:txBody>
          <a:bodyPr wrap="square" rtlCol="0">
            <a:spAutoFit/>
          </a:bodyPr>
          <a:lstStyle/>
          <a:p>
            <a:pPr algn="ctr"/>
            <a:r>
              <a:rPr lang="ja-JP" altLang="en-US" dirty="0">
                <a:latin typeface="Meiryo UI" panose="020B0604030504040204" pitchFamily="50" charset="-128"/>
                <a:ea typeface="Meiryo UI" panose="020B0604030504040204" pitchFamily="50" charset="-128"/>
              </a:rPr>
              <a:t>イメージ図</a:t>
            </a:r>
            <a:endParaRPr kumimoji="1" lang="ja-JP" altLang="en-US" dirty="0">
              <a:latin typeface="Meiryo UI" panose="020B0604030504040204" pitchFamily="50" charset="-128"/>
              <a:ea typeface="Meiryo UI" panose="020B0604030504040204" pitchFamily="50" charset="-128"/>
            </a:endParaRPr>
          </a:p>
        </p:txBody>
      </p:sp>
      <p:pic>
        <p:nvPicPr>
          <p:cNvPr id="9" name="図 8">
            <a:extLst>
              <a:ext uri="{FF2B5EF4-FFF2-40B4-BE49-F238E27FC236}">
                <a16:creationId xmlns:a16="http://schemas.microsoft.com/office/drawing/2014/main" id="{9DC566A4-002E-56D1-2F31-7079F412CDFF}"/>
              </a:ext>
            </a:extLst>
          </p:cNvPr>
          <p:cNvPicPr>
            <a:picLocks noChangeAspect="1"/>
          </p:cNvPicPr>
          <p:nvPr/>
        </p:nvPicPr>
        <p:blipFill>
          <a:blip r:embed="rId4"/>
          <a:stretch>
            <a:fillRect/>
          </a:stretch>
        </p:blipFill>
        <p:spPr>
          <a:xfrm>
            <a:off x="8823977" y="1176133"/>
            <a:ext cx="2976992" cy="4902451"/>
          </a:xfrm>
          <a:prstGeom prst="rect">
            <a:avLst/>
          </a:prstGeom>
        </p:spPr>
      </p:pic>
    </p:spTree>
    <p:extLst>
      <p:ext uri="{BB962C8B-B14F-4D97-AF65-F5344CB8AC3E}">
        <p14:creationId xmlns:p14="http://schemas.microsoft.com/office/powerpoint/2010/main" val="688272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E5D2637-CE74-873B-19BC-AF27980FEE4A}"/>
              </a:ext>
            </a:extLst>
          </p:cNvPr>
          <p:cNvSpPr>
            <a:spLocks noGrp="1"/>
          </p:cNvSpPr>
          <p:nvPr>
            <p:ph idx="1"/>
          </p:nvPr>
        </p:nvSpPr>
        <p:spPr>
          <a:xfrm>
            <a:off x="4333015" y="1730317"/>
            <a:ext cx="4409465" cy="5089190"/>
          </a:xfrm>
        </p:spPr>
        <p:txBody>
          <a:bodyPr>
            <a:normAutofit/>
          </a:bodyPr>
          <a:lstStyle/>
          <a:p>
            <a:pPr marL="0" indent="0">
              <a:buNone/>
            </a:pPr>
            <a:r>
              <a:rPr kumimoji="1" lang="ja-JP" altLang="en-US" sz="1900" dirty="0">
                <a:latin typeface="Meiryo UI" panose="020B0604030504040204" pitchFamily="50" charset="-128"/>
                <a:ea typeface="Meiryo UI" panose="020B0604030504040204" pitchFamily="50" charset="-128"/>
              </a:rPr>
              <a:t>🐶💭 うちの子、お留守番ちゃんとできてるかな</a:t>
            </a:r>
            <a:r>
              <a:rPr kumimoji="1" lang="en-US" altLang="ja-JP" sz="1900" dirty="0">
                <a:latin typeface="Meiryo UI" panose="020B0604030504040204" pitchFamily="50" charset="-128"/>
                <a:ea typeface="Meiryo UI" panose="020B0604030504040204" pitchFamily="50" charset="-128"/>
              </a:rPr>
              <a:t>…</a:t>
            </a:r>
            <a:r>
              <a:rPr kumimoji="1" lang="ja-JP" altLang="en-US" sz="1900" dirty="0">
                <a:latin typeface="Meiryo UI" panose="020B0604030504040204" pitchFamily="50" charset="-128"/>
                <a:ea typeface="Meiryo UI" panose="020B0604030504040204" pitchFamily="50" charset="-128"/>
              </a:rPr>
              <a:t>？ワンちゃんはとってもさみしがり屋。</a:t>
            </a:r>
            <a:endParaRPr kumimoji="1" lang="en-US" altLang="ja-JP" sz="1900" dirty="0">
              <a:latin typeface="Meiryo UI" panose="020B0604030504040204" pitchFamily="50" charset="-128"/>
              <a:ea typeface="Meiryo UI" panose="020B0604030504040204" pitchFamily="50" charset="-128"/>
            </a:endParaRPr>
          </a:p>
          <a:p>
            <a:pPr marL="0" indent="0">
              <a:buNone/>
            </a:pPr>
            <a:r>
              <a:rPr kumimoji="1" lang="ja-JP" altLang="en-US" sz="1900" dirty="0">
                <a:latin typeface="Meiryo UI" panose="020B0604030504040204" pitchFamily="50" charset="-128"/>
                <a:ea typeface="Meiryo UI" panose="020B0604030504040204" pitchFamily="50" charset="-128"/>
              </a:rPr>
              <a:t>飼い主さまがいない時間も、安心して過ごせるようにしてあげたいですよね✨</a:t>
            </a:r>
            <a:endParaRPr lang="en-US" altLang="ja-JP" sz="1900" dirty="0">
              <a:latin typeface="Meiryo UI" panose="020B0604030504040204" pitchFamily="50" charset="-128"/>
              <a:ea typeface="Meiryo UI" panose="020B0604030504040204" pitchFamily="50" charset="-128"/>
            </a:endParaRPr>
          </a:p>
          <a:p>
            <a:pPr marL="0" indent="0">
              <a:buNone/>
            </a:pPr>
            <a:r>
              <a:rPr kumimoji="1" lang="ja-JP" altLang="en-US" sz="1900" dirty="0">
                <a:latin typeface="Meiryo UI" panose="020B0604030504040204" pitchFamily="50" charset="-128"/>
                <a:ea typeface="Meiryo UI" panose="020B0604030504040204" pitchFamily="50" charset="-128"/>
              </a:rPr>
              <a:t>お部屋に広がる“安心メッセージ”で、そっと気持ちを落ち着けてくれるアイテムもありますよ。😊</a:t>
            </a:r>
            <a:endParaRPr kumimoji="1" lang="en-US" altLang="ja-JP" sz="1900" dirty="0">
              <a:latin typeface="Meiryo UI" panose="020B0604030504040204" pitchFamily="50" charset="-128"/>
              <a:ea typeface="Meiryo UI" panose="020B0604030504040204" pitchFamily="50" charset="-128"/>
            </a:endParaRPr>
          </a:p>
          <a:p>
            <a:pPr marL="0" indent="0">
              <a:buNone/>
            </a:pPr>
            <a:r>
              <a:rPr kumimoji="1" lang="ja-JP" altLang="en-US" sz="1900" dirty="0">
                <a:latin typeface="Meiryo UI" panose="020B0604030504040204" pitchFamily="50" charset="-128"/>
                <a:ea typeface="Meiryo UI" panose="020B0604030504040204" pitchFamily="50" charset="-128"/>
              </a:rPr>
              <a:t>「お留守番、ちょっと心配かも</a:t>
            </a:r>
            <a:r>
              <a:rPr kumimoji="1" lang="en-US" altLang="ja-JP" sz="1900" dirty="0">
                <a:latin typeface="Meiryo UI" panose="020B0604030504040204" pitchFamily="50" charset="-128"/>
                <a:ea typeface="Meiryo UI" panose="020B0604030504040204" pitchFamily="50" charset="-128"/>
              </a:rPr>
              <a:t>…</a:t>
            </a:r>
            <a:r>
              <a:rPr kumimoji="1" lang="ja-JP" altLang="en-US" sz="1900" dirty="0">
                <a:latin typeface="Meiryo UI" panose="020B0604030504040204" pitchFamily="50" charset="-128"/>
                <a:ea typeface="Meiryo UI" panose="020B0604030504040204" pitchFamily="50" charset="-128"/>
              </a:rPr>
              <a:t>」と思われた方は、当院</a:t>
            </a:r>
            <a:r>
              <a:rPr lang="ja-JP" altLang="en-US" sz="2000" dirty="0">
                <a:latin typeface="Meiryo UI" panose="020B0604030504040204" pitchFamily="50" charset="-128"/>
                <a:ea typeface="Meiryo UI" panose="020B0604030504040204" pitchFamily="50" charset="-128"/>
              </a:rPr>
              <a:t>スタッフまでお気軽にお問い合わせください。</a:t>
            </a:r>
            <a:endParaRPr kumimoji="1" lang="en-US" altLang="ja-JP" sz="1900" dirty="0">
              <a:latin typeface="Meiryo UI" panose="020B0604030504040204" pitchFamily="50" charset="-128"/>
              <a:ea typeface="Meiryo UI" panose="020B0604030504040204" pitchFamily="50" charset="-128"/>
            </a:endParaRPr>
          </a:p>
          <a:p>
            <a:pPr marL="0" indent="0">
              <a:buNone/>
            </a:pPr>
            <a:endParaRPr kumimoji="1" lang="en-US" altLang="ja-JP" sz="1900" dirty="0">
              <a:latin typeface="Meiryo UI" panose="020B0604030504040204" pitchFamily="50" charset="-128"/>
              <a:ea typeface="Meiryo UI" panose="020B0604030504040204" pitchFamily="50" charset="-128"/>
            </a:endParaRPr>
          </a:p>
          <a:p>
            <a:pPr marL="0" indent="0">
              <a:buNone/>
            </a:pPr>
            <a:r>
              <a:rPr kumimoji="1" lang="ja-JP" altLang="en-US" sz="1900" dirty="0">
                <a:latin typeface="Meiryo UI" panose="020B0604030504040204" pitchFamily="50" charset="-128"/>
                <a:ea typeface="Meiryo UI" panose="020B0604030504040204" pitchFamily="50" charset="-128"/>
              </a:rPr>
              <a:t>詳しく知りたい方はこちらから👇</a:t>
            </a:r>
            <a:endParaRPr kumimoji="1" lang="en-US" altLang="ja-JP" sz="1900" dirty="0">
              <a:latin typeface="Meiryo UI" panose="020B0604030504040204" pitchFamily="50" charset="-128"/>
              <a:ea typeface="Meiryo UI" panose="020B0604030504040204" pitchFamily="50" charset="-128"/>
            </a:endParaRPr>
          </a:p>
          <a:p>
            <a:pPr marL="0" indent="0">
              <a:buNone/>
            </a:pPr>
            <a:r>
              <a:rPr lang="en-US" altLang="ja-JP" sz="1900" dirty="0">
                <a:latin typeface="Meiryo UI" panose="020B0604030504040204" pitchFamily="50" charset="-128"/>
                <a:ea typeface="Meiryo UI" panose="020B0604030504040204" pitchFamily="50" charset="-128"/>
                <a:hlinkClick r:id="rId2"/>
              </a:rPr>
              <a:t>https://www.adaptil.com/jp/Dog/node_38861</a:t>
            </a:r>
            <a:endParaRPr lang="en-US" altLang="ja-JP" sz="1900" dirty="0">
              <a:latin typeface="Meiryo UI" panose="020B0604030504040204" pitchFamily="50" charset="-128"/>
              <a:ea typeface="Meiryo UI" panose="020B0604030504040204" pitchFamily="50" charset="-128"/>
            </a:endParaRPr>
          </a:p>
          <a:p>
            <a:endParaRPr kumimoji="1" lang="ja-JP" altLang="en-US" sz="2000" dirty="0"/>
          </a:p>
        </p:txBody>
      </p:sp>
      <p:pic>
        <p:nvPicPr>
          <p:cNvPr id="4" name="図 3">
            <a:extLst>
              <a:ext uri="{FF2B5EF4-FFF2-40B4-BE49-F238E27FC236}">
                <a16:creationId xmlns:a16="http://schemas.microsoft.com/office/drawing/2014/main" id="{5BAECAA6-0CAE-3C4E-2531-EAB3C65711BB}"/>
              </a:ext>
            </a:extLst>
          </p:cNvPr>
          <p:cNvPicPr>
            <a:picLocks noChangeAspect="1"/>
          </p:cNvPicPr>
          <p:nvPr/>
        </p:nvPicPr>
        <p:blipFill>
          <a:blip r:embed="rId3"/>
          <a:stretch>
            <a:fillRect/>
          </a:stretch>
        </p:blipFill>
        <p:spPr>
          <a:xfrm>
            <a:off x="430226" y="1815678"/>
            <a:ext cx="3551045" cy="3572082"/>
          </a:xfrm>
          <a:prstGeom prst="rect">
            <a:avLst/>
          </a:prstGeom>
        </p:spPr>
      </p:pic>
      <p:sp>
        <p:nvSpPr>
          <p:cNvPr id="6" name="テキスト ボックス 5">
            <a:extLst>
              <a:ext uri="{FF2B5EF4-FFF2-40B4-BE49-F238E27FC236}">
                <a16:creationId xmlns:a16="http://schemas.microsoft.com/office/drawing/2014/main" id="{672CCB89-F177-C508-FE6C-2A810F70C8A1}"/>
              </a:ext>
            </a:extLst>
          </p:cNvPr>
          <p:cNvSpPr txBox="1"/>
          <p:nvPr/>
        </p:nvSpPr>
        <p:spPr>
          <a:xfrm>
            <a:off x="5003753" y="837765"/>
            <a:ext cx="2432808" cy="369332"/>
          </a:xfrm>
          <a:prstGeom prst="rect">
            <a:avLst/>
          </a:prstGeom>
          <a:noFill/>
        </p:spPr>
        <p:txBody>
          <a:bodyPr wrap="square" rtlCol="0">
            <a:spAutoFit/>
          </a:bodyPr>
          <a:lstStyle/>
          <a:p>
            <a:pPr algn="ctr"/>
            <a:r>
              <a:rPr kumimoji="1" lang="ja-JP" altLang="en-US" dirty="0">
                <a:latin typeface="Meiryo UI" panose="020B0604030504040204" pitchFamily="50" charset="-128"/>
                <a:ea typeface="Meiryo UI" panose="020B0604030504040204" pitchFamily="50" charset="-128"/>
              </a:rPr>
              <a:t>例文</a:t>
            </a:r>
          </a:p>
        </p:txBody>
      </p:sp>
      <p:sp>
        <p:nvSpPr>
          <p:cNvPr id="7" name="テキスト ボックス 6">
            <a:extLst>
              <a:ext uri="{FF2B5EF4-FFF2-40B4-BE49-F238E27FC236}">
                <a16:creationId xmlns:a16="http://schemas.microsoft.com/office/drawing/2014/main" id="{C5CB9794-4649-3280-3365-FF97ABC5EE1B}"/>
              </a:ext>
            </a:extLst>
          </p:cNvPr>
          <p:cNvSpPr txBox="1"/>
          <p:nvPr/>
        </p:nvSpPr>
        <p:spPr>
          <a:xfrm>
            <a:off x="740387" y="1357556"/>
            <a:ext cx="2432808" cy="369332"/>
          </a:xfrm>
          <a:prstGeom prst="rect">
            <a:avLst/>
          </a:prstGeom>
          <a:noFill/>
        </p:spPr>
        <p:txBody>
          <a:bodyPr wrap="square" rtlCol="0">
            <a:spAutoFit/>
          </a:bodyPr>
          <a:lstStyle/>
          <a:p>
            <a:pPr algn="ctr"/>
            <a:r>
              <a:rPr kumimoji="1" lang="ja-JP" altLang="en-US" dirty="0">
                <a:latin typeface="Meiryo UI" panose="020B0604030504040204" pitchFamily="50" charset="-128"/>
                <a:ea typeface="Meiryo UI" panose="020B0604030504040204" pitchFamily="50" charset="-128"/>
              </a:rPr>
              <a:t>画像</a:t>
            </a:r>
          </a:p>
        </p:txBody>
      </p:sp>
      <p:sp>
        <p:nvSpPr>
          <p:cNvPr id="8" name="テキスト ボックス 7">
            <a:extLst>
              <a:ext uri="{FF2B5EF4-FFF2-40B4-BE49-F238E27FC236}">
                <a16:creationId xmlns:a16="http://schemas.microsoft.com/office/drawing/2014/main" id="{93D768C3-6E0D-E30E-3F74-6EFF5869C2C4}"/>
              </a:ext>
            </a:extLst>
          </p:cNvPr>
          <p:cNvSpPr txBox="1"/>
          <p:nvPr/>
        </p:nvSpPr>
        <p:spPr>
          <a:xfrm>
            <a:off x="388498" y="485650"/>
            <a:ext cx="4966283" cy="523220"/>
          </a:xfrm>
          <a:prstGeom prst="rect">
            <a:avLst/>
          </a:prstGeom>
          <a:noFill/>
        </p:spPr>
        <p:txBody>
          <a:bodyPr wrap="square" rtlCol="0">
            <a:spAutoFit/>
          </a:bodyPr>
          <a:lstStyle/>
          <a:p>
            <a:r>
              <a:rPr kumimoji="1" lang="ja-JP" altLang="en-US" sz="2800" dirty="0">
                <a:latin typeface="Meiryo UI" panose="020B0604030504040204" pitchFamily="50" charset="-128"/>
                <a:ea typeface="Meiryo UI" panose="020B0604030504040204" pitchFamily="50" charset="-128"/>
              </a:rPr>
              <a:t>お留守番できてるかな？</a:t>
            </a:r>
          </a:p>
        </p:txBody>
      </p:sp>
      <p:sp>
        <p:nvSpPr>
          <p:cNvPr id="2" name="テキスト ボックス 1">
            <a:extLst>
              <a:ext uri="{FF2B5EF4-FFF2-40B4-BE49-F238E27FC236}">
                <a16:creationId xmlns:a16="http://schemas.microsoft.com/office/drawing/2014/main" id="{4E92CC0F-1610-12D5-E2A0-FC7D377263ED}"/>
              </a:ext>
            </a:extLst>
          </p:cNvPr>
          <p:cNvSpPr txBox="1"/>
          <p:nvPr/>
        </p:nvSpPr>
        <p:spPr>
          <a:xfrm>
            <a:off x="8995098" y="837765"/>
            <a:ext cx="2432808" cy="369332"/>
          </a:xfrm>
          <a:prstGeom prst="rect">
            <a:avLst/>
          </a:prstGeom>
          <a:noFill/>
        </p:spPr>
        <p:txBody>
          <a:bodyPr wrap="square" rtlCol="0">
            <a:spAutoFit/>
          </a:bodyPr>
          <a:lstStyle/>
          <a:p>
            <a:pPr algn="ctr"/>
            <a:r>
              <a:rPr lang="ja-JP" altLang="en-US" dirty="0">
                <a:latin typeface="Meiryo UI" panose="020B0604030504040204" pitchFamily="50" charset="-128"/>
                <a:ea typeface="Meiryo UI" panose="020B0604030504040204" pitchFamily="50" charset="-128"/>
              </a:rPr>
              <a:t>イメージ図</a:t>
            </a:r>
            <a:endParaRPr kumimoji="1" lang="ja-JP" altLang="en-US" dirty="0">
              <a:latin typeface="Meiryo UI" panose="020B0604030504040204" pitchFamily="50" charset="-128"/>
              <a:ea typeface="Meiryo UI" panose="020B0604030504040204" pitchFamily="50" charset="-128"/>
            </a:endParaRPr>
          </a:p>
        </p:txBody>
      </p:sp>
      <p:pic>
        <p:nvPicPr>
          <p:cNvPr id="9" name="図 8">
            <a:extLst>
              <a:ext uri="{FF2B5EF4-FFF2-40B4-BE49-F238E27FC236}">
                <a16:creationId xmlns:a16="http://schemas.microsoft.com/office/drawing/2014/main" id="{17880F7C-6006-D0BD-EBE3-74117C3CB90D}"/>
              </a:ext>
            </a:extLst>
          </p:cNvPr>
          <p:cNvPicPr>
            <a:picLocks noChangeAspect="1"/>
          </p:cNvPicPr>
          <p:nvPr/>
        </p:nvPicPr>
        <p:blipFill>
          <a:blip r:embed="rId4"/>
          <a:stretch>
            <a:fillRect/>
          </a:stretch>
        </p:blipFill>
        <p:spPr>
          <a:xfrm>
            <a:off x="9094224" y="1726888"/>
            <a:ext cx="2705492" cy="4386404"/>
          </a:xfrm>
          <a:prstGeom prst="rect">
            <a:avLst/>
          </a:prstGeom>
        </p:spPr>
      </p:pic>
    </p:spTree>
    <p:extLst>
      <p:ext uri="{BB962C8B-B14F-4D97-AF65-F5344CB8AC3E}">
        <p14:creationId xmlns:p14="http://schemas.microsoft.com/office/powerpoint/2010/main" val="2548573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E5744F1C-E7D7-63D3-E02B-2426D56F3F8F}"/>
              </a:ext>
            </a:extLst>
          </p:cNvPr>
          <p:cNvSpPr>
            <a:spLocks noGrp="1"/>
          </p:cNvSpPr>
          <p:nvPr>
            <p:ph idx="1"/>
          </p:nvPr>
        </p:nvSpPr>
        <p:spPr>
          <a:xfrm>
            <a:off x="4468851" y="1678523"/>
            <a:ext cx="4384492" cy="4542696"/>
          </a:xfrm>
        </p:spPr>
        <p:txBody>
          <a:bodyPr>
            <a:normAutofit/>
          </a:bodyPr>
          <a:lstStyle/>
          <a:p>
            <a:r>
              <a:rPr lang="ja-JP" altLang="en-US" sz="1200" dirty="0">
                <a:latin typeface="Meiryo UI" panose="020B0604030504040204" pitchFamily="50" charset="-128"/>
                <a:ea typeface="Meiryo UI" panose="020B0604030504040204" pitchFamily="50" charset="-128"/>
              </a:rPr>
              <a:t>🐶 怖がりなワンちゃんに、やさしい安心を🌼</a:t>
            </a:r>
          </a:p>
          <a:p>
            <a:r>
              <a:rPr lang="ja-JP" altLang="en-US" sz="1200" dirty="0">
                <a:latin typeface="Meiryo UI" panose="020B0604030504040204" pitchFamily="50" charset="-128"/>
                <a:ea typeface="Meiryo UI" panose="020B0604030504040204" pitchFamily="50" charset="-128"/>
              </a:rPr>
              <a:t>「来客や外の音にすぐ反応しちゃう</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a:t>
            </a:r>
            <a:br>
              <a:rPr lang="ja-JP" altLang="en-US"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「知らない人や場所でブルブル震えちゃう</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a:t>
            </a:r>
            <a:br>
              <a:rPr lang="ja-JP" altLang="en-US"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そんなお悩み、ありませんか？</a:t>
            </a:r>
          </a:p>
          <a:p>
            <a:r>
              <a:rPr lang="ja-JP" altLang="en-US" sz="1200" dirty="0">
                <a:latin typeface="Meiryo UI" panose="020B0604030504040204" pitchFamily="50" charset="-128"/>
                <a:ea typeface="Meiryo UI" panose="020B0604030504040204" pitchFamily="50" charset="-128"/>
              </a:rPr>
              <a:t>🚗 車の音</a:t>
            </a:r>
            <a:br>
              <a:rPr lang="ja-JP" altLang="en-US"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 見慣れない人</a:t>
            </a:r>
            <a:br>
              <a:rPr lang="ja-JP" altLang="en-US"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 新しい場所</a:t>
            </a:r>
            <a:br>
              <a:rPr lang="ja-JP" altLang="en-US"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 掃除機など</a:t>
            </a:r>
            <a:r>
              <a:rPr lang="en-US" altLang="ja-JP" sz="1200" dirty="0">
                <a:latin typeface="Meiryo UI" panose="020B0604030504040204" pitchFamily="50" charset="-128"/>
                <a:ea typeface="Meiryo UI" panose="020B0604030504040204" pitchFamily="50" charset="-128"/>
              </a:rPr>
              <a:t>…</a:t>
            </a:r>
            <a:br>
              <a:rPr lang="en-US" altLang="ja-JP"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日常の中には、ワンちゃんが不安を感じるきっかけがいっぱい。</a:t>
            </a:r>
          </a:p>
          <a:p>
            <a:r>
              <a:rPr lang="ja-JP" altLang="en-US" sz="1200" dirty="0">
                <a:latin typeface="Meiryo UI" panose="020B0604030504040204" pitchFamily="50" charset="-128"/>
                <a:ea typeface="Meiryo UI" panose="020B0604030504040204" pitchFamily="50" charset="-128"/>
              </a:rPr>
              <a:t>まずは、</a:t>
            </a:r>
            <a:br>
              <a:rPr lang="ja-JP" altLang="en-US"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 何に怖がっているのか？</a:t>
            </a:r>
            <a:br>
              <a:rPr lang="ja-JP" altLang="en-US"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 どれくらい耐えられるのか？</a:t>
            </a:r>
            <a:br>
              <a:rPr lang="ja-JP" altLang="en-US"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を見つけてあげることが大切です。</a:t>
            </a:r>
          </a:p>
          <a:p>
            <a:r>
              <a:rPr lang="ja-JP" altLang="en-US" sz="1200" dirty="0">
                <a:latin typeface="Meiryo UI" panose="020B0604030504040204" pitchFamily="50" charset="-128"/>
                <a:ea typeface="Meiryo UI" panose="020B0604030504040204" pitchFamily="50" charset="-128"/>
              </a:rPr>
              <a:t>少しずつ「怖くないんだ」と学んでいけるよう、</a:t>
            </a:r>
            <a:br>
              <a:rPr lang="ja-JP" altLang="en-US"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やさしくステップを踏んでいきましょう✨</a:t>
            </a:r>
          </a:p>
          <a:p>
            <a:r>
              <a:rPr lang="ja-JP" altLang="en-US" sz="1200" dirty="0">
                <a:latin typeface="Meiryo UI" panose="020B0604030504040204" pitchFamily="50" charset="-128"/>
                <a:ea typeface="Meiryo UI" panose="020B0604030504040204" pitchFamily="50" charset="-128"/>
              </a:rPr>
              <a:t>🧴 安心感をサポートするアイテムもあります！</a:t>
            </a:r>
            <a:endParaRPr lang="en-US" altLang="ja-JP" sz="1200" dirty="0">
              <a:latin typeface="Meiryo UI" panose="020B0604030504040204" pitchFamily="50" charset="-128"/>
              <a:ea typeface="Meiryo UI" panose="020B0604030504040204" pitchFamily="50" charset="-128"/>
            </a:endParaRPr>
          </a:p>
          <a:p>
            <a:br>
              <a:rPr lang="ja-JP" altLang="en-US" sz="1200" dirty="0">
                <a:latin typeface="Meiryo UI" panose="020B0604030504040204" pitchFamily="50" charset="-128"/>
                <a:ea typeface="Meiryo UI" panose="020B0604030504040204" pitchFamily="50" charset="-128"/>
              </a:rPr>
            </a:br>
            <a:r>
              <a:rPr lang="ja-JP" altLang="en-US" sz="1200" dirty="0">
                <a:latin typeface="Meiryo UI" panose="020B0604030504040204" pitchFamily="50" charset="-128"/>
                <a:ea typeface="Meiryo UI" panose="020B0604030504040204" pitchFamily="50" charset="-128"/>
              </a:rPr>
              <a:t>気になる方はスタッフまでお気軽にお問い合わせください🐾</a:t>
            </a:r>
          </a:p>
          <a:p>
            <a:pPr marL="0" indent="0">
              <a:buNone/>
            </a:pPr>
            <a:r>
              <a:rPr lang="ja-JP" altLang="en-US" sz="1200" dirty="0">
                <a:latin typeface="Meiryo UI" panose="020B0604030504040204" pitchFamily="50" charset="-128"/>
                <a:ea typeface="Meiryo UI" panose="020B0604030504040204" pitchFamily="50" charset="-128"/>
              </a:rPr>
              <a:t>👉 怖がりなワンちゃんへのやさしいアプローチを見る</a:t>
            </a:r>
            <a:endParaRPr lang="en-US" altLang="ja-JP" sz="1200" dirty="0">
              <a:latin typeface="Meiryo UI" panose="020B0604030504040204" pitchFamily="50" charset="-128"/>
              <a:ea typeface="Meiryo UI" panose="020B0604030504040204" pitchFamily="50" charset="-128"/>
            </a:endParaRPr>
          </a:p>
          <a:p>
            <a:pPr marL="0" indent="0">
              <a:buNone/>
            </a:pPr>
            <a:r>
              <a:rPr lang="en-US" altLang="ja-JP" sz="1200" dirty="0">
                <a:latin typeface="Meiryo UI" panose="020B0604030504040204" pitchFamily="50" charset="-128"/>
                <a:ea typeface="Meiryo UI" panose="020B0604030504040204" pitchFamily="50" charset="-128"/>
              </a:rPr>
              <a:t>https://www.adaptil.com/jp/Dog/node_63878</a:t>
            </a:r>
          </a:p>
        </p:txBody>
      </p:sp>
      <p:pic>
        <p:nvPicPr>
          <p:cNvPr id="8" name="図 7">
            <a:extLst>
              <a:ext uri="{FF2B5EF4-FFF2-40B4-BE49-F238E27FC236}">
                <a16:creationId xmlns:a16="http://schemas.microsoft.com/office/drawing/2014/main" id="{821E2041-AE5E-FF3F-6C80-124732DDFA90}"/>
              </a:ext>
            </a:extLst>
          </p:cNvPr>
          <p:cNvPicPr>
            <a:picLocks noChangeAspect="1"/>
          </p:cNvPicPr>
          <p:nvPr/>
        </p:nvPicPr>
        <p:blipFill>
          <a:blip r:embed="rId2"/>
          <a:stretch>
            <a:fillRect/>
          </a:stretch>
        </p:blipFill>
        <p:spPr>
          <a:xfrm>
            <a:off x="287393" y="1840724"/>
            <a:ext cx="4047977" cy="4033520"/>
          </a:xfrm>
          <a:prstGeom prst="rect">
            <a:avLst/>
          </a:prstGeom>
        </p:spPr>
      </p:pic>
      <p:sp>
        <p:nvSpPr>
          <p:cNvPr id="9" name="テキスト ボックス 8">
            <a:extLst>
              <a:ext uri="{FF2B5EF4-FFF2-40B4-BE49-F238E27FC236}">
                <a16:creationId xmlns:a16="http://schemas.microsoft.com/office/drawing/2014/main" id="{61B0247B-37DA-54F8-CC4C-9174DFD9B290}"/>
              </a:ext>
            </a:extLst>
          </p:cNvPr>
          <p:cNvSpPr txBox="1"/>
          <p:nvPr/>
        </p:nvSpPr>
        <p:spPr>
          <a:xfrm>
            <a:off x="5040900" y="1030791"/>
            <a:ext cx="2432808" cy="400110"/>
          </a:xfrm>
          <a:prstGeom prst="rect">
            <a:avLst/>
          </a:prstGeom>
          <a:noFill/>
        </p:spPr>
        <p:txBody>
          <a:bodyPr wrap="square" rtlCol="0">
            <a:spAutoFit/>
          </a:bodyPr>
          <a:lstStyle/>
          <a:p>
            <a:pPr algn="ctr"/>
            <a:r>
              <a:rPr kumimoji="1" lang="ja-JP" altLang="en-US" sz="2000" dirty="0">
                <a:latin typeface="Meiryo UI" panose="020B0604030504040204" pitchFamily="50" charset="-128"/>
                <a:ea typeface="Meiryo UI" panose="020B0604030504040204" pitchFamily="50" charset="-128"/>
              </a:rPr>
              <a:t>例文</a:t>
            </a:r>
          </a:p>
        </p:txBody>
      </p:sp>
      <p:sp>
        <p:nvSpPr>
          <p:cNvPr id="11" name="テキスト ボックス 10">
            <a:extLst>
              <a:ext uri="{FF2B5EF4-FFF2-40B4-BE49-F238E27FC236}">
                <a16:creationId xmlns:a16="http://schemas.microsoft.com/office/drawing/2014/main" id="{05A8CA34-E8A4-8AEA-C955-ABA0E53D15EE}"/>
              </a:ext>
            </a:extLst>
          </p:cNvPr>
          <p:cNvSpPr txBox="1"/>
          <p:nvPr/>
        </p:nvSpPr>
        <p:spPr>
          <a:xfrm>
            <a:off x="1094977" y="1401470"/>
            <a:ext cx="2432808" cy="369332"/>
          </a:xfrm>
          <a:prstGeom prst="rect">
            <a:avLst/>
          </a:prstGeom>
          <a:noFill/>
        </p:spPr>
        <p:txBody>
          <a:bodyPr wrap="square" rtlCol="0">
            <a:spAutoFit/>
          </a:bodyPr>
          <a:lstStyle/>
          <a:p>
            <a:pPr algn="ctr"/>
            <a:r>
              <a:rPr kumimoji="1" lang="ja-JP" altLang="en-US" dirty="0">
                <a:latin typeface="Meiryo UI" panose="020B0604030504040204" pitchFamily="50" charset="-128"/>
                <a:ea typeface="Meiryo UI" panose="020B0604030504040204" pitchFamily="50" charset="-128"/>
              </a:rPr>
              <a:t>画像</a:t>
            </a:r>
          </a:p>
        </p:txBody>
      </p:sp>
      <p:sp>
        <p:nvSpPr>
          <p:cNvPr id="12" name="テキスト ボックス 11">
            <a:extLst>
              <a:ext uri="{FF2B5EF4-FFF2-40B4-BE49-F238E27FC236}">
                <a16:creationId xmlns:a16="http://schemas.microsoft.com/office/drawing/2014/main" id="{2C9655DF-A87E-845E-FAD2-E1899BD0948D}"/>
              </a:ext>
            </a:extLst>
          </p:cNvPr>
          <p:cNvSpPr txBox="1"/>
          <p:nvPr/>
        </p:nvSpPr>
        <p:spPr>
          <a:xfrm>
            <a:off x="388498" y="485650"/>
            <a:ext cx="4966283" cy="523220"/>
          </a:xfrm>
          <a:prstGeom prst="rect">
            <a:avLst/>
          </a:prstGeom>
          <a:noFill/>
        </p:spPr>
        <p:txBody>
          <a:bodyPr wrap="square" rtlCol="0">
            <a:spAutoFit/>
          </a:bodyPr>
          <a:lstStyle/>
          <a:p>
            <a:r>
              <a:rPr kumimoji="1" lang="ja-JP" altLang="en-US" sz="2800" dirty="0">
                <a:latin typeface="Meiryo UI" panose="020B0604030504040204" pitchFamily="50" charset="-128"/>
                <a:ea typeface="Meiryo UI" panose="020B0604030504040204" pitchFamily="50" charset="-128"/>
              </a:rPr>
              <a:t>怖がりなワンちゃん</a:t>
            </a:r>
          </a:p>
        </p:txBody>
      </p:sp>
      <p:sp>
        <p:nvSpPr>
          <p:cNvPr id="2" name="テキスト ボックス 1">
            <a:extLst>
              <a:ext uri="{FF2B5EF4-FFF2-40B4-BE49-F238E27FC236}">
                <a16:creationId xmlns:a16="http://schemas.microsoft.com/office/drawing/2014/main" id="{AF4686CE-0FFF-B10F-0926-592948A0781D}"/>
              </a:ext>
            </a:extLst>
          </p:cNvPr>
          <p:cNvSpPr txBox="1"/>
          <p:nvPr/>
        </p:nvSpPr>
        <p:spPr>
          <a:xfrm>
            <a:off x="9029558" y="1069318"/>
            <a:ext cx="2432808" cy="369332"/>
          </a:xfrm>
          <a:prstGeom prst="rect">
            <a:avLst/>
          </a:prstGeom>
          <a:noFill/>
        </p:spPr>
        <p:txBody>
          <a:bodyPr wrap="square" rtlCol="0">
            <a:spAutoFit/>
          </a:bodyPr>
          <a:lstStyle/>
          <a:p>
            <a:pPr algn="ctr"/>
            <a:r>
              <a:rPr lang="ja-JP" altLang="en-US" dirty="0">
                <a:latin typeface="Meiryo UI" panose="020B0604030504040204" pitchFamily="50" charset="-128"/>
                <a:ea typeface="Meiryo UI" panose="020B0604030504040204" pitchFamily="50" charset="-128"/>
              </a:rPr>
              <a:t>イメージ図</a:t>
            </a:r>
            <a:endParaRPr kumimoji="1" lang="ja-JP" altLang="en-US" dirty="0">
              <a:latin typeface="Meiryo UI" panose="020B0604030504040204" pitchFamily="50" charset="-128"/>
              <a:ea typeface="Meiryo UI" panose="020B0604030504040204" pitchFamily="50" charset="-128"/>
            </a:endParaRPr>
          </a:p>
        </p:txBody>
      </p:sp>
      <p:pic>
        <p:nvPicPr>
          <p:cNvPr id="4" name="図 3">
            <a:extLst>
              <a:ext uri="{FF2B5EF4-FFF2-40B4-BE49-F238E27FC236}">
                <a16:creationId xmlns:a16="http://schemas.microsoft.com/office/drawing/2014/main" id="{D0795D94-C55B-612A-5444-BCA0F3C244BB}"/>
              </a:ext>
            </a:extLst>
          </p:cNvPr>
          <p:cNvPicPr>
            <a:picLocks noChangeAspect="1"/>
          </p:cNvPicPr>
          <p:nvPr/>
        </p:nvPicPr>
        <p:blipFill>
          <a:blip r:embed="rId3"/>
          <a:stretch>
            <a:fillRect/>
          </a:stretch>
        </p:blipFill>
        <p:spPr>
          <a:xfrm>
            <a:off x="8986824" y="1695969"/>
            <a:ext cx="2475542" cy="4323030"/>
          </a:xfrm>
          <a:prstGeom prst="rect">
            <a:avLst/>
          </a:prstGeom>
        </p:spPr>
      </p:pic>
    </p:spTree>
    <p:extLst>
      <p:ext uri="{BB962C8B-B14F-4D97-AF65-F5344CB8AC3E}">
        <p14:creationId xmlns:p14="http://schemas.microsoft.com/office/powerpoint/2010/main" val="2451275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5E0CEBA2-91DD-EB47-65F2-30DA8971A53D}"/>
              </a:ext>
            </a:extLst>
          </p:cNvPr>
          <p:cNvSpPr>
            <a:spLocks noGrp="1"/>
          </p:cNvSpPr>
          <p:nvPr>
            <p:ph idx="1"/>
          </p:nvPr>
        </p:nvSpPr>
        <p:spPr>
          <a:xfrm>
            <a:off x="5041099" y="1795856"/>
            <a:ext cx="3841772" cy="4435660"/>
          </a:xfrm>
        </p:spPr>
        <p:txBody>
          <a:bodyPr>
            <a:normAutofit fontScale="62500" lnSpcReduction="20000"/>
          </a:bodyPr>
          <a:lstStyle/>
          <a:p>
            <a:r>
              <a:rPr kumimoji="1" lang="ja-JP" altLang="en-US" dirty="0">
                <a:latin typeface="Meiryo UI" panose="020B0604030504040204" pitchFamily="50" charset="-128"/>
                <a:ea typeface="Meiryo UI" panose="020B0604030504040204" pitchFamily="50" charset="-128"/>
              </a:rPr>
              <a:t>🎆 花火や雷の季節、ワンちゃんは安心して過ごせていますか？</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耳を後ろに倒したり、震えたり、隠れようとしたり</a:t>
            </a:r>
            <a:r>
              <a:rPr kumimoji="1" lang="en-US" altLang="ja-JP" dirty="0">
                <a:latin typeface="Meiryo UI" panose="020B0604030504040204" pitchFamily="50" charset="-128"/>
                <a:ea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rPr>
              <a:t>そんな行動が見られたら、怖がっているサインかもしれません。</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フェロモンを活用した製品は、落ち着いた環境づくりをサポートすることで、愛犬が安心しやすくなるよう設計されています。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これからの季節に向けて、ワンちゃんのためにできること、気になる方は当院スタッフまでお問い合わせください。</a:t>
            </a:r>
            <a:endParaRPr kumimoji="1" lang="en-US" altLang="ja-JP" dirty="0">
              <a:latin typeface="Meiryo UI" panose="020B0604030504040204" pitchFamily="50" charset="-128"/>
              <a:ea typeface="Meiryo UI" panose="020B0604030504040204" pitchFamily="50" charset="-128"/>
            </a:endParaRPr>
          </a:p>
          <a:p>
            <a:pPr marL="0" indent="0">
              <a:buNone/>
            </a:pP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不安を少しでも減らして、穏やかな時間を一緒に過ごすためのヒント</a:t>
            </a:r>
            <a:r>
              <a:rPr lang="ja-JP" altLang="en-US" dirty="0">
                <a:latin typeface="Meiryo UI" panose="020B0604030504040204" pitchFamily="50" charset="-128"/>
                <a:ea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rPr>
              <a:t>詳しくはこちらからご覧ください！</a:t>
            </a:r>
            <a:endParaRPr kumimoji="1" lang="en-US" altLang="ja-JP" dirty="0">
              <a:latin typeface="Meiryo UI" panose="020B0604030504040204" pitchFamily="50" charset="-128"/>
              <a:ea typeface="Meiryo UI" panose="020B0604030504040204" pitchFamily="50" charset="-128"/>
            </a:endParaRPr>
          </a:p>
          <a:p>
            <a:pPr marL="0" indent="0">
              <a:buNone/>
            </a:pPr>
            <a:r>
              <a:rPr kumimoji="1" lang="en-US" altLang="ja-JP" dirty="0">
                <a:latin typeface="Meiryo UI" panose="020B0604030504040204" pitchFamily="50" charset="-128"/>
                <a:ea typeface="Meiryo UI" panose="020B0604030504040204" pitchFamily="50" charset="-128"/>
                <a:hlinkClick r:id="rId2"/>
              </a:rPr>
              <a:t>https://www.adaptil.com/jp/Dog/node_38862</a:t>
            </a:r>
            <a:endParaRPr kumimoji="1" lang="en-US" altLang="ja-JP" dirty="0">
              <a:latin typeface="Meiryo UI" panose="020B0604030504040204" pitchFamily="50" charset="-128"/>
              <a:ea typeface="Meiryo UI" panose="020B0604030504040204" pitchFamily="50" charset="-128"/>
            </a:endParaRPr>
          </a:p>
          <a:p>
            <a:pPr marL="0" indent="0">
              <a:buNone/>
            </a:pPr>
            <a:endParaRPr kumimoji="1" lang="en-US" altLang="ja-JP" dirty="0">
              <a:latin typeface="Meiryo UI" panose="020B0604030504040204" pitchFamily="50" charset="-128"/>
              <a:ea typeface="Meiryo UI" panose="020B0604030504040204" pitchFamily="50" charset="-128"/>
            </a:endParaRPr>
          </a:p>
        </p:txBody>
      </p:sp>
      <p:pic>
        <p:nvPicPr>
          <p:cNvPr id="5" name="図 4">
            <a:extLst>
              <a:ext uri="{FF2B5EF4-FFF2-40B4-BE49-F238E27FC236}">
                <a16:creationId xmlns:a16="http://schemas.microsoft.com/office/drawing/2014/main" id="{745C59AE-EF19-80D8-4504-87DE00887230}"/>
              </a:ext>
            </a:extLst>
          </p:cNvPr>
          <p:cNvPicPr>
            <a:picLocks noChangeAspect="1"/>
          </p:cNvPicPr>
          <p:nvPr/>
        </p:nvPicPr>
        <p:blipFill>
          <a:blip r:embed="rId3"/>
          <a:stretch>
            <a:fillRect/>
          </a:stretch>
        </p:blipFill>
        <p:spPr>
          <a:xfrm>
            <a:off x="388498" y="1710823"/>
            <a:ext cx="4573137" cy="4605725"/>
          </a:xfrm>
          <a:prstGeom prst="rect">
            <a:avLst/>
          </a:prstGeom>
        </p:spPr>
      </p:pic>
      <p:sp>
        <p:nvSpPr>
          <p:cNvPr id="9" name="テキスト ボックス 8">
            <a:extLst>
              <a:ext uri="{FF2B5EF4-FFF2-40B4-BE49-F238E27FC236}">
                <a16:creationId xmlns:a16="http://schemas.microsoft.com/office/drawing/2014/main" id="{74183810-2E88-5D6B-609B-EB7ADD6F4A8D}"/>
              </a:ext>
            </a:extLst>
          </p:cNvPr>
          <p:cNvSpPr txBox="1"/>
          <p:nvPr/>
        </p:nvSpPr>
        <p:spPr>
          <a:xfrm>
            <a:off x="5529103" y="1284086"/>
            <a:ext cx="2432808" cy="369332"/>
          </a:xfrm>
          <a:prstGeom prst="rect">
            <a:avLst/>
          </a:prstGeom>
          <a:noFill/>
        </p:spPr>
        <p:txBody>
          <a:bodyPr wrap="square" rtlCol="0">
            <a:spAutoFit/>
          </a:bodyPr>
          <a:lstStyle/>
          <a:p>
            <a:pPr algn="ctr"/>
            <a:r>
              <a:rPr kumimoji="1" lang="ja-JP" altLang="en-US" dirty="0">
                <a:latin typeface="Meiryo UI" panose="020B0604030504040204" pitchFamily="50" charset="-128"/>
                <a:ea typeface="Meiryo UI" panose="020B0604030504040204" pitchFamily="50" charset="-128"/>
              </a:rPr>
              <a:t>例文</a:t>
            </a:r>
          </a:p>
        </p:txBody>
      </p:sp>
      <p:sp>
        <p:nvSpPr>
          <p:cNvPr id="10" name="テキスト ボックス 9">
            <a:extLst>
              <a:ext uri="{FF2B5EF4-FFF2-40B4-BE49-F238E27FC236}">
                <a16:creationId xmlns:a16="http://schemas.microsoft.com/office/drawing/2014/main" id="{DAB9DE90-62DE-0D4D-8776-F8720D88C9A3}"/>
              </a:ext>
            </a:extLst>
          </p:cNvPr>
          <p:cNvSpPr txBox="1"/>
          <p:nvPr/>
        </p:nvSpPr>
        <p:spPr>
          <a:xfrm>
            <a:off x="388498" y="485650"/>
            <a:ext cx="4966283" cy="523220"/>
          </a:xfrm>
          <a:prstGeom prst="rect">
            <a:avLst/>
          </a:prstGeom>
          <a:noFill/>
        </p:spPr>
        <p:txBody>
          <a:bodyPr wrap="square" rtlCol="0">
            <a:spAutoFit/>
          </a:bodyPr>
          <a:lstStyle/>
          <a:p>
            <a:r>
              <a:rPr kumimoji="1" lang="ja-JP" altLang="en-US" sz="2800" dirty="0">
                <a:latin typeface="Meiryo UI" panose="020B0604030504040204" pitchFamily="50" charset="-128"/>
                <a:ea typeface="Meiryo UI" panose="020B0604030504040204" pitchFamily="50" charset="-128"/>
              </a:rPr>
              <a:t>大きな音から犬を守る</a:t>
            </a:r>
          </a:p>
        </p:txBody>
      </p:sp>
      <p:sp>
        <p:nvSpPr>
          <p:cNvPr id="11" name="テキスト ボックス 10">
            <a:extLst>
              <a:ext uri="{FF2B5EF4-FFF2-40B4-BE49-F238E27FC236}">
                <a16:creationId xmlns:a16="http://schemas.microsoft.com/office/drawing/2014/main" id="{2533F905-1D1F-FC38-BD00-60F041B06586}"/>
              </a:ext>
            </a:extLst>
          </p:cNvPr>
          <p:cNvSpPr txBox="1"/>
          <p:nvPr/>
        </p:nvSpPr>
        <p:spPr>
          <a:xfrm>
            <a:off x="1193393" y="1360985"/>
            <a:ext cx="2432808" cy="369332"/>
          </a:xfrm>
          <a:prstGeom prst="rect">
            <a:avLst/>
          </a:prstGeom>
          <a:noFill/>
        </p:spPr>
        <p:txBody>
          <a:bodyPr wrap="square" rtlCol="0">
            <a:spAutoFit/>
          </a:bodyPr>
          <a:lstStyle/>
          <a:p>
            <a:pPr algn="ctr"/>
            <a:r>
              <a:rPr kumimoji="1" lang="ja-JP" altLang="en-US" dirty="0">
                <a:latin typeface="Meiryo UI" panose="020B0604030504040204" pitchFamily="50" charset="-128"/>
                <a:ea typeface="Meiryo UI" panose="020B0604030504040204" pitchFamily="50" charset="-128"/>
              </a:rPr>
              <a:t>画像</a:t>
            </a:r>
          </a:p>
        </p:txBody>
      </p:sp>
      <p:sp>
        <p:nvSpPr>
          <p:cNvPr id="2" name="テキスト ボックス 1">
            <a:extLst>
              <a:ext uri="{FF2B5EF4-FFF2-40B4-BE49-F238E27FC236}">
                <a16:creationId xmlns:a16="http://schemas.microsoft.com/office/drawing/2014/main" id="{60E8C029-9300-D33E-95EB-0EC38FE0E4BE}"/>
              </a:ext>
            </a:extLst>
          </p:cNvPr>
          <p:cNvSpPr txBox="1"/>
          <p:nvPr/>
        </p:nvSpPr>
        <p:spPr>
          <a:xfrm>
            <a:off x="9409837" y="1284086"/>
            <a:ext cx="2432808" cy="369332"/>
          </a:xfrm>
          <a:prstGeom prst="rect">
            <a:avLst/>
          </a:prstGeom>
          <a:noFill/>
        </p:spPr>
        <p:txBody>
          <a:bodyPr wrap="square" rtlCol="0">
            <a:spAutoFit/>
          </a:bodyPr>
          <a:lstStyle/>
          <a:p>
            <a:pPr algn="ctr"/>
            <a:r>
              <a:rPr lang="ja-JP" altLang="en-US" dirty="0">
                <a:latin typeface="Meiryo UI" panose="020B0604030504040204" pitchFamily="50" charset="-128"/>
                <a:ea typeface="Meiryo UI" panose="020B0604030504040204" pitchFamily="50" charset="-128"/>
              </a:rPr>
              <a:t>イメージ図</a:t>
            </a:r>
            <a:endParaRPr kumimoji="1" lang="ja-JP" altLang="en-US" dirty="0">
              <a:latin typeface="Meiryo UI" panose="020B0604030504040204" pitchFamily="50" charset="-128"/>
              <a:ea typeface="Meiryo UI" panose="020B0604030504040204" pitchFamily="50" charset="-128"/>
            </a:endParaRPr>
          </a:p>
        </p:txBody>
      </p:sp>
      <p:pic>
        <p:nvPicPr>
          <p:cNvPr id="4" name="図 3">
            <a:extLst>
              <a:ext uri="{FF2B5EF4-FFF2-40B4-BE49-F238E27FC236}">
                <a16:creationId xmlns:a16="http://schemas.microsoft.com/office/drawing/2014/main" id="{5183A102-4D65-8277-CF1B-19E7B4D67785}"/>
              </a:ext>
            </a:extLst>
          </p:cNvPr>
          <p:cNvPicPr>
            <a:picLocks noChangeAspect="1"/>
          </p:cNvPicPr>
          <p:nvPr/>
        </p:nvPicPr>
        <p:blipFill>
          <a:blip r:embed="rId4"/>
          <a:stretch>
            <a:fillRect/>
          </a:stretch>
        </p:blipFill>
        <p:spPr>
          <a:xfrm>
            <a:off x="9274107" y="1795854"/>
            <a:ext cx="2431934" cy="4435661"/>
          </a:xfrm>
          <a:prstGeom prst="rect">
            <a:avLst/>
          </a:prstGeom>
        </p:spPr>
      </p:pic>
    </p:spTree>
    <p:extLst>
      <p:ext uri="{BB962C8B-B14F-4D97-AF65-F5344CB8AC3E}">
        <p14:creationId xmlns:p14="http://schemas.microsoft.com/office/powerpoint/2010/main" val="1395868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067837-17F6-F507-AB9E-209C7B4DD50A}"/>
              </a:ext>
            </a:extLst>
          </p:cNvPr>
          <p:cNvSpPr>
            <a:spLocks noGrp="1"/>
          </p:cNvSpPr>
          <p:nvPr>
            <p:ph type="title"/>
          </p:nvPr>
        </p:nvSpPr>
        <p:spPr>
          <a:xfrm>
            <a:off x="471894" y="386993"/>
            <a:ext cx="10515600" cy="456996"/>
          </a:xfrm>
        </p:spPr>
        <p:txBody>
          <a:bodyPr>
            <a:noAutofit/>
          </a:bodyPr>
          <a:lstStyle/>
          <a:p>
            <a:r>
              <a:rPr kumimoji="1" lang="ja-JP" altLang="en-US" sz="2400" dirty="0">
                <a:latin typeface="Meiryo UI" panose="020B0604030504040204" pitchFamily="50" charset="-128"/>
                <a:ea typeface="Meiryo UI" panose="020B0604030504040204" pitchFamily="50" charset="-128"/>
              </a:rPr>
              <a:t>新しい家族を迎えた飼い主へ</a:t>
            </a:r>
          </a:p>
        </p:txBody>
      </p:sp>
      <p:sp>
        <p:nvSpPr>
          <p:cNvPr id="3" name="コンテンツ プレースホルダー 2">
            <a:extLst>
              <a:ext uri="{FF2B5EF4-FFF2-40B4-BE49-F238E27FC236}">
                <a16:creationId xmlns:a16="http://schemas.microsoft.com/office/drawing/2014/main" id="{8D666F5F-F17D-BA81-1B87-F5B7C188DC38}"/>
              </a:ext>
            </a:extLst>
          </p:cNvPr>
          <p:cNvSpPr>
            <a:spLocks noGrp="1"/>
          </p:cNvSpPr>
          <p:nvPr>
            <p:ph idx="1"/>
          </p:nvPr>
        </p:nvSpPr>
        <p:spPr>
          <a:xfrm>
            <a:off x="4682614" y="1675449"/>
            <a:ext cx="4115169" cy="4567060"/>
          </a:xfrm>
        </p:spPr>
        <p:txBody>
          <a:bodyPr>
            <a:normAutofit/>
          </a:bodyPr>
          <a:lstStyle/>
          <a:p>
            <a:r>
              <a:rPr kumimoji="1" lang="ja-JP" altLang="en-US" sz="1600" dirty="0">
                <a:latin typeface="Meiryo UI" panose="020B0604030504040204" pitchFamily="50" charset="-128"/>
                <a:ea typeface="Meiryo UI" panose="020B0604030504040204" pitchFamily="50" charset="-128"/>
              </a:rPr>
              <a:t>🐶 新しい家族を迎えた飼い主さんが初めての環境に戸惑う犬にとって、最初の数日間はとても大切な時間です。「落ち着かない様子が気になる」「どう接すれば安心してくれるの？」そんな不安を感じている方も多いのではないでしょうか。</a:t>
            </a:r>
            <a:endParaRPr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環境の変化に敏感な子のために、</a:t>
            </a:r>
            <a:r>
              <a:rPr lang="ja-JP" altLang="en-US" sz="1600" dirty="0">
                <a:latin typeface="Meiryo UI" panose="020B0604030504040204" pitchFamily="50" charset="-128"/>
                <a:ea typeface="Meiryo UI" panose="020B0604030504040204" pitchFamily="50" charset="-128"/>
              </a:rPr>
              <a:t>快適な空間づくりをサポートするアイテムをつかうのも一つの方法です。</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気になる方は当院スタッフまでお問い合わせください。</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また、ワンちゃんが安心して新しい生活に馴染めるように、飼い主さんができることをまとめた情報ページをご紹介しますので参考にしてください。</a:t>
            </a:r>
            <a:r>
              <a:rPr kumimoji="1" lang="ja-JP" altLang="en-US" sz="1600" dirty="0">
                <a:latin typeface="Meiryo UI" panose="020B0604030504040204" pitchFamily="50" charset="-128"/>
                <a:ea typeface="Meiryo UI" panose="020B0604030504040204" pitchFamily="50" charset="-128"/>
              </a:rPr>
              <a:t>👇👉</a:t>
            </a:r>
            <a:endParaRPr kumimoji="1" lang="en-US" altLang="ja-JP" sz="1600" dirty="0">
              <a:latin typeface="Meiryo UI" panose="020B0604030504040204" pitchFamily="50" charset="-128"/>
              <a:ea typeface="Meiryo UI" panose="020B0604030504040204" pitchFamily="50" charset="-128"/>
            </a:endParaRPr>
          </a:p>
          <a:p>
            <a:pPr marL="0" indent="0">
              <a:buNone/>
            </a:pPr>
            <a:r>
              <a:rPr lang="en-US" altLang="ja-JP" sz="1800" dirty="0">
                <a:latin typeface="Meiryo UI" panose="020B0604030504040204" pitchFamily="50" charset="-128"/>
                <a:ea typeface="Meiryo UI" panose="020B0604030504040204" pitchFamily="50" charset="-128"/>
                <a:hlinkClick r:id="rId2"/>
              </a:rPr>
              <a:t>https://www.adaptil.com/jp/Dog/node_55622</a:t>
            </a:r>
            <a:endParaRPr lang="en-US" altLang="ja-JP" sz="1800" dirty="0">
              <a:latin typeface="Meiryo UI" panose="020B0604030504040204" pitchFamily="50" charset="-128"/>
              <a:ea typeface="Meiryo UI" panose="020B0604030504040204" pitchFamily="50" charset="-128"/>
            </a:endParaRPr>
          </a:p>
          <a:p>
            <a:pPr marL="0" indent="0">
              <a:buNone/>
            </a:pPr>
            <a:endParaRPr kumimoji="1" lang="en-US" altLang="ja-JP" dirty="0">
              <a:latin typeface="Meiryo UI" panose="020B0604030504040204" pitchFamily="50" charset="-128"/>
              <a:ea typeface="Meiryo UI" panose="020B0604030504040204" pitchFamily="50" charset="-128"/>
            </a:endParaRPr>
          </a:p>
          <a:p>
            <a:pPr marL="0" indent="0">
              <a:buNone/>
            </a:pPr>
            <a:endParaRPr kumimoji="1" lang="ja-JP" altLang="en-US" dirty="0">
              <a:latin typeface="Meiryo UI" panose="020B0604030504040204" pitchFamily="50" charset="-128"/>
              <a:ea typeface="Meiryo UI" panose="020B0604030504040204" pitchFamily="50" charset="-128"/>
            </a:endParaRPr>
          </a:p>
        </p:txBody>
      </p:sp>
      <p:pic>
        <p:nvPicPr>
          <p:cNvPr id="5" name="図 4">
            <a:extLst>
              <a:ext uri="{FF2B5EF4-FFF2-40B4-BE49-F238E27FC236}">
                <a16:creationId xmlns:a16="http://schemas.microsoft.com/office/drawing/2014/main" id="{C406310B-D33E-2726-8353-ACCEA197B719}"/>
              </a:ext>
            </a:extLst>
          </p:cNvPr>
          <p:cNvPicPr>
            <a:picLocks noChangeAspect="1"/>
          </p:cNvPicPr>
          <p:nvPr/>
        </p:nvPicPr>
        <p:blipFill>
          <a:blip r:embed="rId3"/>
          <a:stretch>
            <a:fillRect/>
          </a:stretch>
        </p:blipFill>
        <p:spPr>
          <a:xfrm>
            <a:off x="370474" y="1842807"/>
            <a:ext cx="4115169" cy="4095432"/>
          </a:xfrm>
          <a:prstGeom prst="rect">
            <a:avLst/>
          </a:prstGeom>
        </p:spPr>
      </p:pic>
      <p:sp>
        <p:nvSpPr>
          <p:cNvPr id="7" name="テキスト ボックス 6">
            <a:extLst>
              <a:ext uri="{FF2B5EF4-FFF2-40B4-BE49-F238E27FC236}">
                <a16:creationId xmlns:a16="http://schemas.microsoft.com/office/drawing/2014/main" id="{D189EFD6-8996-E592-FCCD-640172BA026D}"/>
              </a:ext>
            </a:extLst>
          </p:cNvPr>
          <p:cNvSpPr txBox="1"/>
          <p:nvPr/>
        </p:nvSpPr>
        <p:spPr>
          <a:xfrm>
            <a:off x="5619486" y="1075053"/>
            <a:ext cx="2432808" cy="369332"/>
          </a:xfrm>
          <a:prstGeom prst="rect">
            <a:avLst/>
          </a:prstGeom>
          <a:noFill/>
        </p:spPr>
        <p:txBody>
          <a:bodyPr wrap="square" rtlCol="0">
            <a:spAutoFit/>
          </a:bodyPr>
          <a:lstStyle/>
          <a:p>
            <a:pPr algn="ctr"/>
            <a:r>
              <a:rPr kumimoji="1" lang="ja-JP" altLang="en-US" dirty="0">
                <a:latin typeface="Meiryo UI" panose="020B0604030504040204" pitchFamily="50" charset="-128"/>
                <a:ea typeface="Meiryo UI" panose="020B0604030504040204" pitchFamily="50" charset="-128"/>
              </a:rPr>
              <a:t>例文</a:t>
            </a:r>
          </a:p>
        </p:txBody>
      </p:sp>
      <p:sp>
        <p:nvSpPr>
          <p:cNvPr id="8" name="テキスト ボックス 7">
            <a:extLst>
              <a:ext uri="{FF2B5EF4-FFF2-40B4-BE49-F238E27FC236}">
                <a16:creationId xmlns:a16="http://schemas.microsoft.com/office/drawing/2014/main" id="{F54CB3F9-EE7C-2E42-B931-91C357000F77}"/>
              </a:ext>
            </a:extLst>
          </p:cNvPr>
          <p:cNvSpPr txBox="1"/>
          <p:nvPr/>
        </p:nvSpPr>
        <p:spPr>
          <a:xfrm>
            <a:off x="1045909" y="1174412"/>
            <a:ext cx="2432808" cy="369332"/>
          </a:xfrm>
          <a:prstGeom prst="rect">
            <a:avLst/>
          </a:prstGeom>
          <a:noFill/>
        </p:spPr>
        <p:txBody>
          <a:bodyPr wrap="square" rtlCol="0">
            <a:spAutoFit/>
          </a:bodyPr>
          <a:lstStyle/>
          <a:p>
            <a:pPr algn="ctr"/>
            <a:r>
              <a:rPr kumimoji="1" lang="ja-JP" altLang="en-US" dirty="0">
                <a:latin typeface="Meiryo UI" panose="020B0604030504040204" pitchFamily="50" charset="-128"/>
                <a:ea typeface="Meiryo UI" panose="020B0604030504040204" pitchFamily="50" charset="-128"/>
              </a:rPr>
              <a:t>画像</a:t>
            </a:r>
          </a:p>
        </p:txBody>
      </p:sp>
      <p:sp>
        <p:nvSpPr>
          <p:cNvPr id="4" name="テキスト ボックス 3">
            <a:extLst>
              <a:ext uri="{FF2B5EF4-FFF2-40B4-BE49-F238E27FC236}">
                <a16:creationId xmlns:a16="http://schemas.microsoft.com/office/drawing/2014/main" id="{6E05F8CB-43C6-1CD7-326C-CBF37C0E7BD9}"/>
              </a:ext>
            </a:extLst>
          </p:cNvPr>
          <p:cNvSpPr txBox="1"/>
          <p:nvPr/>
        </p:nvSpPr>
        <p:spPr>
          <a:xfrm>
            <a:off x="9376281" y="1075053"/>
            <a:ext cx="2432808" cy="369332"/>
          </a:xfrm>
          <a:prstGeom prst="rect">
            <a:avLst/>
          </a:prstGeom>
          <a:noFill/>
        </p:spPr>
        <p:txBody>
          <a:bodyPr wrap="square" rtlCol="0">
            <a:spAutoFit/>
          </a:bodyPr>
          <a:lstStyle/>
          <a:p>
            <a:pPr algn="ctr"/>
            <a:r>
              <a:rPr kumimoji="1" lang="ja-JP" altLang="en-US" dirty="0">
                <a:latin typeface="Meiryo UI" panose="020B0604030504040204" pitchFamily="50" charset="-128"/>
                <a:ea typeface="Meiryo UI" panose="020B0604030504040204" pitchFamily="50" charset="-128"/>
              </a:rPr>
              <a:t>イメージ図</a:t>
            </a:r>
          </a:p>
        </p:txBody>
      </p:sp>
      <p:pic>
        <p:nvPicPr>
          <p:cNvPr id="9" name="図 8">
            <a:extLst>
              <a:ext uri="{FF2B5EF4-FFF2-40B4-BE49-F238E27FC236}">
                <a16:creationId xmlns:a16="http://schemas.microsoft.com/office/drawing/2014/main" id="{BFF5CDA1-91AD-5C0D-6DB3-BAEC65580B6D}"/>
              </a:ext>
            </a:extLst>
          </p:cNvPr>
          <p:cNvPicPr>
            <a:picLocks noChangeAspect="1"/>
          </p:cNvPicPr>
          <p:nvPr/>
        </p:nvPicPr>
        <p:blipFill>
          <a:blip r:embed="rId4"/>
          <a:stretch>
            <a:fillRect/>
          </a:stretch>
        </p:blipFill>
        <p:spPr>
          <a:xfrm>
            <a:off x="9376280" y="1675449"/>
            <a:ext cx="2550097" cy="3919593"/>
          </a:xfrm>
          <a:prstGeom prst="rect">
            <a:avLst/>
          </a:prstGeom>
        </p:spPr>
      </p:pic>
    </p:spTree>
    <p:extLst>
      <p:ext uri="{BB962C8B-B14F-4D97-AF65-F5344CB8AC3E}">
        <p14:creationId xmlns:p14="http://schemas.microsoft.com/office/powerpoint/2010/main" val="93090146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406</TotalTime>
  <Words>705</Words>
  <Application>Microsoft Office PowerPoint</Application>
  <PresentationFormat>ワイド画面</PresentationFormat>
  <Paragraphs>57</Paragraphs>
  <Slides>5</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vt:i4>
      </vt:variant>
    </vt:vector>
  </HeadingPairs>
  <TitlesOfParts>
    <vt:vector size="10" baseType="lpstr">
      <vt:lpstr>Meiryo UI</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新しい家族を迎えた飼い主へ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Kitano, Hiroyuki</dc:creator>
  <cp:lastModifiedBy>Kitano, Hiroyuki</cp:lastModifiedBy>
  <cp:revision>9</cp:revision>
  <cp:lastPrinted>2025-10-02T04:37:42Z</cp:lastPrinted>
  <dcterms:created xsi:type="dcterms:W3CDTF">2025-10-01T07:37:32Z</dcterms:created>
  <dcterms:modified xsi:type="dcterms:W3CDTF">2025-11-04T02:39:46Z</dcterms:modified>
</cp:coreProperties>
</file>